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0" r:id="rId4"/>
    <p:sldId id="272" r:id="rId5"/>
    <p:sldId id="273" r:id="rId6"/>
    <p:sldId id="271" r:id="rId7"/>
    <p:sldId id="258" r:id="rId8"/>
    <p:sldId id="269" r:id="rId9"/>
    <p:sldId id="259" r:id="rId10"/>
    <p:sldId id="260" r:id="rId11"/>
    <p:sldId id="274" r:id="rId12"/>
    <p:sldId id="262" r:id="rId13"/>
    <p:sldId id="261" r:id="rId14"/>
    <p:sldId id="263" r:id="rId15"/>
    <p:sldId id="264" r:id="rId16"/>
    <p:sldId id="265" r:id="rId17"/>
    <p:sldId id="275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1396D-957C-4A3F-A5D5-B5238A24BAB2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C753-8F88-4AF2-8FD5-423D35624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30D91-4853-4DA7-9D9B-99C649C1BAB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34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0B18-75F2-4FA3-B275-396C20E410B1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2955-D358-4DB2-A40E-A1C41623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6" y="2174999"/>
            <a:ext cx="8204448" cy="1470025"/>
          </a:xfrm>
        </p:spPr>
        <p:txBody>
          <a:bodyPr/>
          <a:lstStyle/>
          <a:p>
            <a:r>
              <a:rPr lang="ru-RU" b="1" dirty="0" smtClean="0"/>
              <a:t>КАБИНЕТ ЗДОРОВОГО СТУДЕНТА</a:t>
            </a:r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2314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2320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Молодым — дорогу! | Новгородские Ведом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429000"/>
            <a:ext cx="3842792" cy="3125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869657" cy="53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116632"/>
            <a:ext cx="5765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ИНТЕГРАЛЬНАЯ ОЦЕНКА ЗДОРОВЬЯ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89357" y="6074132"/>
            <a:ext cx="2738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СЛАБЫЕ ЗВЕНЬЯ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564904"/>
            <a:ext cx="129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БАЛЛ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2636912"/>
            <a:ext cx="2351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ЗДОРОВЬЯ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5197440" cy="5477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8880" y="243069"/>
            <a:ext cx="621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СОЗДАНИЕ ПРИВЫЧКИ ПРАВИЛЬНО ПИТАТСЯ</a:t>
            </a:r>
            <a:endParaRPr lang="ru-RU" sz="2400" b="1" dirty="0"/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064356" cy="3291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AutoShape 2" descr="Applying COM-B to medication adherence | Semantic Scho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36096" y="5661248"/>
            <a:ext cx="122413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21088"/>
            <a:ext cx="52482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5033" y="2708920"/>
            <a:ext cx="194271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МОТИВАЦИЯ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63888" y="3140968"/>
            <a:ext cx="1872208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hool106vrn.ru/wp-content/uploads/2020/10/healthy-life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620000" cy="6505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6021288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6632"/>
            <a:ext cx="4429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ГЕЙМИФИКАЦИЯ</a:t>
            </a:r>
            <a:endParaRPr lang="ru-RU" sz="4400" b="1" dirty="0"/>
          </a:p>
        </p:txBody>
      </p:sp>
      <p:sp>
        <p:nvSpPr>
          <p:cNvPr id="3" name="object 6"/>
          <p:cNvSpPr/>
          <p:nvPr/>
        </p:nvSpPr>
        <p:spPr>
          <a:xfrm>
            <a:off x="8947533" y="3548453"/>
            <a:ext cx="121465" cy="134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9"/>
          <p:cNvSpPr/>
          <p:nvPr/>
        </p:nvSpPr>
        <p:spPr>
          <a:xfrm>
            <a:off x="405425" y="1187460"/>
            <a:ext cx="2651665" cy="2299335"/>
          </a:xfrm>
          <a:custGeom>
            <a:avLst/>
            <a:gdLst/>
            <a:ahLst/>
            <a:cxnLst/>
            <a:rect l="l" t="t" r="r" b="b"/>
            <a:pathLst>
              <a:path w="3531870" h="2299335">
                <a:moveTo>
                  <a:pt x="0" y="2299042"/>
                </a:moveTo>
                <a:lnTo>
                  <a:pt x="3531717" y="2299042"/>
                </a:lnTo>
                <a:lnTo>
                  <a:pt x="3531717" y="0"/>
                </a:lnTo>
                <a:lnTo>
                  <a:pt x="0" y="0"/>
                </a:lnTo>
                <a:lnTo>
                  <a:pt x="0" y="2299042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0"/>
          <p:cNvSpPr/>
          <p:nvPr/>
        </p:nvSpPr>
        <p:spPr>
          <a:xfrm>
            <a:off x="3246168" y="1187460"/>
            <a:ext cx="2651665" cy="2299335"/>
          </a:xfrm>
          <a:custGeom>
            <a:avLst/>
            <a:gdLst/>
            <a:ahLst/>
            <a:cxnLst/>
            <a:rect l="l" t="t" r="r" b="b"/>
            <a:pathLst>
              <a:path w="3531870" h="2299335">
                <a:moveTo>
                  <a:pt x="0" y="2299042"/>
                </a:moveTo>
                <a:lnTo>
                  <a:pt x="3531717" y="2299042"/>
                </a:lnTo>
                <a:lnTo>
                  <a:pt x="3531717" y="0"/>
                </a:lnTo>
                <a:lnTo>
                  <a:pt x="0" y="0"/>
                </a:lnTo>
                <a:lnTo>
                  <a:pt x="0" y="2299042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3"/>
          <p:cNvSpPr/>
          <p:nvPr/>
        </p:nvSpPr>
        <p:spPr>
          <a:xfrm>
            <a:off x="6086919" y="1187460"/>
            <a:ext cx="2651665" cy="2299335"/>
          </a:xfrm>
          <a:custGeom>
            <a:avLst/>
            <a:gdLst/>
            <a:ahLst/>
            <a:cxnLst/>
            <a:rect l="l" t="t" r="r" b="b"/>
            <a:pathLst>
              <a:path w="3531870" h="2299335">
                <a:moveTo>
                  <a:pt x="0" y="2299042"/>
                </a:moveTo>
                <a:lnTo>
                  <a:pt x="3531717" y="2299042"/>
                </a:lnTo>
                <a:lnTo>
                  <a:pt x="3531717" y="0"/>
                </a:lnTo>
                <a:lnTo>
                  <a:pt x="0" y="0"/>
                </a:lnTo>
                <a:lnTo>
                  <a:pt x="0" y="2299042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6"/>
          <p:cNvSpPr txBox="1"/>
          <p:nvPr/>
        </p:nvSpPr>
        <p:spPr>
          <a:xfrm>
            <a:off x="405425" y="1943011"/>
            <a:ext cx="2651665" cy="99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E5334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Ранговая система</a:t>
            </a:r>
            <a:endParaRPr lang="ru-RU" sz="1400" dirty="0">
              <a:solidFill>
                <a:srgbClr val="E53340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400" b="1" dirty="0">
              <a:solidFill>
                <a:srgbClr val="E53340"/>
              </a:solidFill>
              <a:latin typeface="Open Sans Semibold" panose="020B0706030804020204" pitchFamily="34" charset="0"/>
              <a:ea typeface="Open Sans" panose="020B0606030504020204" pitchFamily="34" charset="0"/>
              <a:cs typeface="Open Sans Semibold" panose="020B07060308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формировать отдельные</a:t>
            </a:r>
            <a:endParaRPr lang="ru-RU" sz="1100" dirty="0">
              <a:solidFill>
                <a:srgbClr val="193D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команды исходя из результатов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35" algn="ctr">
              <a:lnSpc>
                <a:spcPct val="100000"/>
              </a:lnSpc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достижений 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3246168" y="1943011"/>
            <a:ext cx="2651665" cy="118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E5334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Магазин подарков</a:t>
            </a:r>
            <a:endParaRPr lang="ru-RU" sz="1400" dirty="0">
              <a:solidFill>
                <a:srgbClr val="E53340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400" b="1" dirty="0">
              <a:solidFill>
                <a:srgbClr val="E53340"/>
              </a:solidFill>
              <a:latin typeface="Open Sans Semibold" panose="020B0706030804020204" pitchFamily="34" charset="0"/>
              <a:ea typeface="Open Sans" panose="020B0606030504020204" pitchFamily="34" charset="0"/>
              <a:cs typeface="Open Sans Semibold" panose="020B07060308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«Витрина магазина» в приложение,</a:t>
            </a:r>
            <a:endParaRPr lang="ru-RU" sz="1100" dirty="0">
              <a:solidFill>
                <a:srgbClr val="193D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 err="1" smtClean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призы</a:t>
            </a:r>
            <a:r>
              <a:rPr sz="1100" dirty="0" smtClean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достижение</a:t>
            </a:r>
            <a:r>
              <a:rPr lang="ru-RU"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определенного</a:t>
            </a:r>
            <a:endParaRPr lang="ru-RU" sz="1100" dirty="0">
              <a:solidFill>
                <a:srgbClr val="193D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количества баллов  </a:t>
            </a:r>
            <a:r>
              <a:rPr lang="ru-RU"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спортсменами</a:t>
            </a: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u-RU" sz="1100" dirty="0">
              <a:solidFill>
                <a:srgbClr val="193D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Оформления приза</a:t>
            </a:r>
            <a:r>
              <a:rPr lang="ru-RU"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через приложение.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bject 20"/>
          <p:cNvSpPr txBox="1"/>
          <p:nvPr/>
        </p:nvSpPr>
        <p:spPr>
          <a:xfrm>
            <a:off x="6086919" y="1943010"/>
            <a:ext cx="2651665" cy="117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E53340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Лидерборд</a:t>
            </a:r>
            <a:endParaRPr lang="ru-RU" sz="1400" dirty="0">
              <a:solidFill>
                <a:srgbClr val="E53340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ru-RU" sz="1400" b="1" dirty="0">
              <a:solidFill>
                <a:srgbClr val="E53340"/>
              </a:solidFill>
              <a:latin typeface="Open Sans Semibold" panose="020B0706030804020204" pitchFamily="34" charset="0"/>
              <a:ea typeface="Open Sans" panose="020B0606030504020204" pitchFamily="34" charset="0"/>
              <a:cs typeface="Open Sans Semibold" panose="020B07060308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Рейтинг команд и </a:t>
            </a:r>
            <a:r>
              <a:rPr lang="ru-RU"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спортсменов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внутри  команды</a:t>
            </a:r>
            <a:endParaRPr lang="ru-RU" sz="1100" dirty="0">
              <a:solidFill>
                <a:srgbClr val="193D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выполнению заданий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193D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физическим активностям.</a:t>
            </a:r>
            <a:endParaRPr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object 21"/>
          <p:cNvSpPr/>
          <p:nvPr/>
        </p:nvSpPr>
        <p:spPr>
          <a:xfrm>
            <a:off x="1630705" y="173905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684"/>
                </a:lnTo>
              </a:path>
            </a:pathLst>
          </a:custGeom>
          <a:ln w="17157">
            <a:solidFill>
              <a:srgbClr val="193D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2"/>
          <p:cNvSpPr/>
          <p:nvPr/>
        </p:nvSpPr>
        <p:spPr>
          <a:xfrm>
            <a:off x="1831641" y="1739052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684"/>
                </a:lnTo>
              </a:path>
            </a:pathLst>
          </a:custGeom>
          <a:ln w="17157">
            <a:solidFill>
              <a:srgbClr val="193D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23"/>
          <p:cNvSpPr/>
          <p:nvPr/>
        </p:nvSpPr>
        <p:spPr>
          <a:xfrm>
            <a:off x="1889673" y="16961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684"/>
                </a:lnTo>
              </a:path>
            </a:pathLst>
          </a:custGeom>
          <a:ln w="17157">
            <a:solidFill>
              <a:srgbClr val="193D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24"/>
          <p:cNvSpPr/>
          <p:nvPr/>
        </p:nvSpPr>
        <p:spPr>
          <a:xfrm>
            <a:off x="1572726" y="1696115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684"/>
                </a:lnTo>
              </a:path>
            </a:pathLst>
          </a:custGeom>
          <a:ln w="17157">
            <a:solidFill>
              <a:srgbClr val="193D6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25"/>
          <p:cNvSpPr/>
          <p:nvPr/>
        </p:nvSpPr>
        <p:spPr>
          <a:xfrm>
            <a:off x="1566282" y="1484775"/>
            <a:ext cx="329909" cy="300990"/>
          </a:xfrm>
          <a:custGeom>
            <a:avLst/>
            <a:gdLst/>
            <a:ahLst/>
            <a:cxnLst/>
            <a:rect l="l" t="t" r="r" b="b"/>
            <a:pathLst>
              <a:path w="439419" h="300989">
                <a:moveTo>
                  <a:pt x="326082" y="163004"/>
                </a:moveTo>
                <a:lnTo>
                  <a:pt x="279120" y="163004"/>
                </a:lnTo>
                <a:lnTo>
                  <a:pt x="304914" y="170080"/>
                </a:lnTo>
                <a:lnTo>
                  <a:pt x="325813" y="185637"/>
                </a:lnTo>
                <a:lnTo>
                  <a:pt x="339819" y="207683"/>
                </a:lnTo>
                <a:lnTo>
                  <a:pt x="344931" y="234226"/>
                </a:lnTo>
                <a:lnTo>
                  <a:pt x="344855" y="279514"/>
                </a:lnTo>
                <a:lnTo>
                  <a:pt x="350138" y="282409"/>
                </a:lnTo>
                <a:lnTo>
                  <a:pt x="351561" y="288074"/>
                </a:lnTo>
                <a:lnTo>
                  <a:pt x="351269" y="295249"/>
                </a:lnTo>
                <a:lnTo>
                  <a:pt x="349084" y="300621"/>
                </a:lnTo>
                <a:lnTo>
                  <a:pt x="353517" y="293192"/>
                </a:lnTo>
                <a:lnTo>
                  <a:pt x="358254" y="293192"/>
                </a:lnTo>
                <a:lnTo>
                  <a:pt x="362089" y="289344"/>
                </a:lnTo>
                <a:lnTo>
                  <a:pt x="361971" y="231838"/>
                </a:lnTo>
                <a:lnTo>
                  <a:pt x="351075" y="191469"/>
                </a:lnTo>
                <a:lnTo>
                  <a:pt x="339986" y="175731"/>
                </a:lnTo>
                <a:lnTo>
                  <a:pt x="326082" y="163004"/>
                </a:lnTo>
                <a:close/>
              </a:path>
              <a:path w="439419" h="300989">
                <a:moveTo>
                  <a:pt x="178663" y="162763"/>
                </a:moveTo>
                <a:lnTo>
                  <a:pt x="113499" y="162763"/>
                </a:lnTo>
                <a:lnTo>
                  <a:pt x="99331" y="175731"/>
                </a:lnTo>
                <a:lnTo>
                  <a:pt x="80749" y="209463"/>
                </a:lnTo>
                <a:lnTo>
                  <a:pt x="77228" y="289344"/>
                </a:lnTo>
                <a:lnTo>
                  <a:pt x="81064" y="293192"/>
                </a:lnTo>
                <a:lnTo>
                  <a:pt x="85801" y="293192"/>
                </a:lnTo>
                <a:lnTo>
                  <a:pt x="90716" y="292265"/>
                </a:lnTo>
                <a:lnTo>
                  <a:pt x="90347" y="290639"/>
                </a:lnTo>
                <a:lnTo>
                  <a:pt x="85191" y="290639"/>
                </a:lnTo>
                <a:lnTo>
                  <a:pt x="87541" y="285318"/>
                </a:lnTo>
                <a:lnTo>
                  <a:pt x="94386" y="276021"/>
                </a:lnTo>
                <a:lnTo>
                  <a:pt x="94386" y="234226"/>
                </a:lnTo>
                <a:lnTo>
                  <a:pt x="99499" y="207683"/>
                </a:lnTo>
                <a:lnTo>
                  <a:pt x="113504" y="185637"/>
                </a:lnTo>
                <a:lnTo>
                  <a:pt x="134403" y="170080"/>
                </a:lnTo>
                <a:lnTo>
                  <a:pt x="160197" y="163004"/>
                </a:lnTo>
                <a:lnTo>
                  <a:pt x="178763" y="163004"/>
                </a:lnTo>
                <a:lnTo>
                  <a:pt x="178663" y="162763"/>
                </a:lnTo>
                <a:close/>
              </a:path>
              <a:path w="439419" h="300989">
                <a:moveTo>
                  <a:pt x="89420" y="286550"/>
                </a:moveTo>
                <a:lnTo>
                  <a:pt x="85191" y="290639"/>
                </a:lnTo>
                <a:lnTo>
                  <a:pt x="90347" y="290639"/>
                </a:lnTo>
                <a:lnTo>
                  <a:pt x="89420" y="286550"/>
                </a:lnTo>
                <a:close/>
              </a:path>
              <a:path w="439419" h="300989">
                <a:moveTo>
                  <a:pt x="178763" y="163004"/>
                </a:moveTo>
                <a:lnTo>
                  <a:pt x="160197" y="163004"/>
                </a:lnTo>
                <a:lnTo>
                  <a:pt x="204584" y="270560"/>
                </a:lnTo>
                <a:lnTo>
                  <a:pt x="211670" y="275297"/>
                </a:lnTo>
                <a:lnTo>
                  <a:pt x="227647" y="275297"/>
                </a:lnTo>
                <a:lnTo>
                  <a:pt x="234734" y="270560"/>
                </a:lnTo>
                <a:lnTo>
                  <a:pt x="238219" y="262115"/>
                </a:lnTo>
                <a:lnTo>
                  <a:pt x="219659" y="262115"/>
                </a:lnTo>
                <a:lnTo>
                  <a:pt x="178763" y="163004"/>
                </a:lnTo>
                <a:close/>
              </a:path>
              <a:path w="439419" h="300989">
                <a:moveTo>
                  <a:pt x="325818" y="162763"/>
                </a:moveTo>
                <a:lnTo>
                  <a:pt x="260654" y="162763"/>
                </a:lnTo>
                <a:lnTo>
                  <a:pt x="219659" y="262115"/>
                </a:lnTo>
                <a:lnTo>
                  <a:pt x="238219" y="262115"/>
                </a:lnTo>
                <a:lnTo>
                  <a:pt x="279120" y="163004"/>
                </a:lnTo>
                <a:lnTo>
                  <a:pt x="326082" y="163004"/>
                </a:lnTo>
                <a:lnTo>
                  <a:pt x="325818" y="162763"/>
                </a:lnTo>
                <a:close/>
              </a:path>
              <a:path w="439419" h="300989">
                <a:moveTo>
                  <a:pt x="102831" y="61429"/>
                </a:moveTo>
                <a:lnTo>
                  <a:pt x="82792" y="61874"/>
                </a:lnTo>
                <a:lnTo>
                  <a:pt x="65995" y="70459"/>
                </a:lnTo>
                <a:lnTo>
                  <a:pt x="54447" y="85179"/>
                </a:lnTo>
                <a:lnTo>
                  <a:pt x="50152" y="104025"/>
                </a:lnTo>
                <a:lnTo>
                  <a:pt x="50152" y="119227"/>
                </a:lnTo>
                <a:lnTo>
                  <a:pt x="50761" y="126505"/>
                </a:lnTo>
                <a:lnTo>
                  <a:pt x="52522" y="133394"/>
                </a:lnTo>
                <a:lnTo>
                  <a:pt x="55333" y="139798"/>
                </a:lnTo>
                <a:lnTo>
                  <a:pt x="59093" y="145618"/>
                </a:lnTo>
                <a:lnTo>
                  <a:pt x="36090" y="150474"/>
                </a:lnTo>
                <a:lnTo>
                  <a:pt x="17306" y="163301"/>
                </a:lnTo>
                <a:lnTo>
                  <a:pt x="4643" y="182203"/>
                </a:lnTo>
                <a:lnTo>
                  <a:pt x="0" y="205282"/>
                </a:lnTo>
                <a:lnTo>
                  <a:pt x="0" y="242506"/>
                </a:lnTo>
                <a:lnTo>
                  <a:pt x="3848" y="246354"/>
                </a:lnTo>
                <a:lnTo>
                  <a:pt x="8585" y="246354"/>
                </a:lnTo>
                <a:lnTo>
                  <a:pt x="10845" y="251371"/>
                </a:lnTo>
                <a:lnTo>
                  <a:pt x="9182" y="245821"/>
                </a:lnTo>
                <a:lnTo>
                  <a:pt x="9994" y="238620"/>
                </a:lnTo>
                <a:lnTo>
                  <a:pt x="11899" y="233146"/>
                </a:lnTo>
                <a:lnTo>
                  <a:pt x="17157" y="233146"/>
                </a:lnTo>
                <a:lnTo>
                  <a:pt x="17157" y="205282"/>
                </a:lnTo>
                <a:lnTo>
                  <a:pt x="20499" y="188732"/>
                </a:lnTo>
                <a:lnTo>
                  <a:pt x="29611" y="175217"/>
                </a:lnTo>
                <a:lnTo>
                  <a:pt x="43127" y="166104"/>
                </a:lnTo>
                <a:lnTo>
                  <a:pt x="59677" y="162763"/>
                </a:lnTo>
                <a:lnTo>
                  <a:pt x="421223" y="162763"/>
                </a:lnTo>
                <a:lnTo>
                  <a:pt x="403228" y="150474"/>
                </a:lnTo>
                <a:lnTo>
                  <a:pt x="380225" y="145618"/>
                </a:lnTo>
                <a:lnTo>
                  <a:pt x="93687" y="145605"/>
                </a:lnTo>
                <a:lnTo>
                  <a:pt x="83431" y="143528"/>
                </a:lnTo>
                <a:lnTo>
                  <a:pt x="75045" y="137869"/>
                </a:lnTo>
                <a:lnTo>
                  <a:pt x="69386" y="129483"/>
                </a:lnTo>
                <a:lnTo>
                  <a:pt x="67309" y="119227"/>
                </a:lnTo>
                <a:lnTo>
                  <a:pt x="67309" y="104025"/>
                </a:lnTo>
                <a:lnTo>
                  <a:pt x="69386" y="93771"/>
                </a:lnTo>
                <a:lnTo>
                  <a:pt x="75045" y="85390"/>
                </a:lnTo>
                <a:lnTo>
                  <a:pt x="83431" y="79735"/>
                </a:lnTo>
                <a:lnTo>
                  <a:pt x="93687" y="77660"/>
                </a:lnTo>
                <a:lnTo>
                  <a:pt x="127943" y="77660"/>
                </a:lnTo>
                <a:lnTo>
                  <a:pt x="127657" y="77127"/>
                </a:lnTo>
                <a:lnTo>
                  <a:pt x="116788" y="67117"/>
                </a:lnTo>
                <a:lnTo>
                  <a:pt x="102831" y="61429"/>
                </a:lnTo>
                <a:close/>
              </a:path>
              <a:path w="439419" h="300989">
                <a:moveTo>
                  <a:pt x="421223" y="162763"/>
                </a:moveTo>
                <a:lnTo>
                  <a:pt x="379641" y="162763"/>
                </a:lnTo>
                <a:lnTo>
                  <a:pt x="396191" y="166104"/>
                </a:lnTo>
                <a:lnTo>
                  <a:pt x="409706" y="175217"/>
                </a:lnTo>
                <a:lnTo>
                  <a:pt x="418819" y="188732"/>
                </a:lnTo>
                <a:lnTo>
                  <a:pt x="422160" y="205282"/>
                </a:lnTo>
                <a:lnTo>
                  <a:pt x="422160" y="231838"/>
                </a:lnTo>
                <a:lnTo>
                  <a:pt x="429171" y="235788"/>
                </a:lnTo>
                <a:lnTo>
                  <a:pt x="431457" y="241122"/>
                </a:lnTo>
                <a:lnTo>
                  <a:pt x="427596" y="244043"/>
                </a:lnTo>
                <a:lnTo>
                  <a:pt x="426262" y="249745"/>
                </a:lnTo>
                <a:lnTo>
                  <a:pt x="430733" y="246354"/>
                </a:lnTo>
                <a:lnTo>
                  <a:pt x="435470" y="246354"/>
                </a:lnTo>
                <a:lnTo>
                  <a:pt x="439318" y="242506"/>
                </a:lnTo>
                <a:lnTo>
                  <a:pt x="439318" y="205282"/>
                </a:lnTo>
                <a:lnTo>
                  <a:pt x="434674" y="182203"/>
                </a:lnTo>
                <a:lnTo>
                  <a:pt x="422011" y="163301"/>
                </a:lnTo>
                <a:lnTo>
                  <a:pt x="421223" y="162763"/>
                </a:lnTo>
                <a:close/>
              </a:path>
              <a:path w="439419" h="300989">
                <a:moveTo>
                  <a:pt x="17157" y="233146"/>
                </a:moveTo>
                <a:lnTo>
                  <a:pt x="11899" y="233146"/>
                </a:lnTo>
                <a:lnTo>
                  <a:pt x="17157" y="235521"/>
                </a:lnTo>
                <a:lnTo>
                  <a:pt x="17157" y="233146"/>
                </a:lnTo>
                <a:close/>
              </a:path>
              <a:path w="439419" h="300989">
                <a:moveTo>
                  <a:pt x="228244" y="162763"/>
                </a:moveTo>
                <a:lnTo>
                  <a:pt x="211073" y="162763"/>
                </a:lnTo>
                <a:lnTo>
                  <a:pt x="211073" y="188099"/>
                </a:lnTo>
                <a:lnTo>
                  <a:pt x="214922" y="191935"/>
                </a:lnTo>
                <a:lnTo>
                  <a:pt x="224396" y="191935"/>
                </a:lnTo>
                <a:lnTo>
                  <a:pt x="228244" y="188099"/>
                </a:lnTo>
                <a:lnTo>
                  <a:pt x="228244" y="162763"/>
                </a:lnTo>
                <a:close/>
              </a:path>
              <a:path w="439419" h="300989">
                <a:moveTo>
                  <a:pt x="127943" y="77660"/>
                </a:moveTo>
                <a:lnTo>
                  <a:pt x="93687" y="77660"/>
                </a:lnTo>
                <a:lnTo>
                  <a:pt x="103944" y="79735"/>
                </a:lnTo>
                <a:lnTo>
                  <a:pt x="112329" y="85390"/>
                </a:lnTo>
                <a:lnTo>
                  <a:pt x="117989" y="93771"/>
                </a:lnTo>
                <a:lnTo>
                  <a:pt x="120065" y="104025"/>
                </a:lnTo>
                <a:lnTo>
                  <a:pt x="120065" y="119227"/>
                </a:lnTo>
                <a:lnTo>
                  <a:pt x="117989" y="129483"/>
                </a:lnTo>
                <a:lnTo>
                  <a:pt x="112329" y="137869"/>
                </a:lnTo>
                <a:lnTo>
                  <a:pt x="103944" y="143528"/>
                </a:lnTo>
                <a:lnTo>
                  <a:pt x="93687" y="145605"/>
                </a:lnTo>
                <a:lnTo>
                  <a:pt x="128295" y="145605"/>
                </a:lnTo>
                <a:lnTo>
                  <a:pt x="132053" y="139785"/>
                </a:lnTo>
                <a:lnTo>
                  <a:pt x="134859" y="133383"/>
                </a:lnTo>
                <a:lnTo>
                  <a:pt x="136614" y="126505"/>
                </a:lnTo>
                <a:lnTo>
                  <a:pt x="137223" y="119227"/>
                </a:lnTo>
                <a:lnTo>
                  <a:pt x="137223" y="105283"/>
                </a:lnTo>
                <a:lnTo>
                  <a:pt x="134710" y="90251"/>
                </a:lnTo>
                <a:lnTo>
                  <a:pt x="127943" y="77660"/>
                </a:lnTo>
                <a:close/>
              </a:path>
              <a:path w="439419" h="300989">
                <a:moveTo>
                  <a:pt x="225831" y="0"/>
                </a:moveTo>
                <a:lnTo>
                  <a:pt x="178052" y="15851"/>
                </a:lnTo>
                <a:lnTo>
                  <a:pt x="157894" y="61429"/>
                </a:lnTo>
                <a:lnTo>
                  <a:pt x="157886" y="100990"/>
                </a:lnTo>
                <a:lnTo>
                  <a:pt x="159217" y="113772"/>
                </a:lnTo>
                <a:lnTo>
                  <a:pt x="163028" y="125650"/>
                </a:lnTo>
                <a:lnTo>
                  <a:pt x="169046" y="136351"/>
                </a:lnTo>
                <a:lnTo>
                  <a:pt x="176999" y="145605"/>
                </a:lnTo>
                <a:lnTo>
                  <a:pt x="219659" y="145605"/>
                </a:lnTo>
                <a:lnTo>
                  <a:pt x="202310" y="142093"/>
                </a:lnTo>
                <a:lnTo>
                  <a:pt x="188126" y="132522"/>
                </a:lnTo>
                <a:lnTo>
                  <a:pt x="178555" y="118339"/>
                </a:lnTo>
                <a:lnTo>
                  <a:pt x="175044" y="100990"/>
                </a:lnTo>
                <a:lnTo>
                  <a:pt x="175044" y="78714"/>
                </a:lnTo>
                <a:lnTo>
                  <a:pt x="186760" y="77958"/>
                </a:lnTo>
                <a:lnTo>
                  <a:pt x="198166" y="75714"/>
                </a:lnTo>
                <a:lnTo>
                  <a:pt x="209173" y="72017"/>
                </a:lnTo>
                <a:lnTo>
                  <a:pt x="219659" y="66903"/>
                </a:lnTo>
                <a:lnTo>
                  <a:pt x="281431" y="66903"/>
                </a:lnTo>
                <a:lnTo>
                  <a:pt x="281431" y="64223"/>
                </a:lnTo>
                <a:lnTo>
                  <a:pt x="280952" y="61556"/>
                </a:lnTo>
                <a:lnTo>
                  <a:pt x="175044" y="61556"/>
                </a:lnTo>
                <a:lnTo>
                  <a:pt x="178555" y="44118"/>
                </a:lnTo>
                <a:lnTo>
                  <a:pt x="188126" y="29935"/>
                </a:lnTo>
                <a:lnTo>
                  <a:pt x="202310" y="20364"/>
                </a:lnTo>
                <a:lnTo>
                  <a:pt x="219659" y="16852"/>
                </a:lnTo>
                <a:lnTo>
                  <a:pt x="260351" y="16852"/>
                </a:lnTo>
                <a:lnTo>
                  <a:pt x="248058" y="6818"/>
                </a:lnTo>
                <a:lnTo>
                  <a:pt x="225831" y="0"/>
                </a:lnTo>
                <a:close/>
              </a:path>
              <a:path w="439419" h="300989">
                <a:moveTo>
                  <a:pt x="281431" y="66903"/>
                </a:moveTo>
                <a:lnTo>
                  <a:pt x="219659" y="66903"/>
                </a:lnTo>
                <a:lnTo>
                  <a:pt x="230144" y="72017"/>
                </a:lnTo>
                <a:lnTo>
                  <a:pt x="241152" y="75714"/>
                </a:lnTo>
                <a:lnTo>
                  <a:pt x="252557" y="77958"/>
                </a:lnTo>
                <a:lnTo>
                  <a:pt x="264236" y="78714"/>
                </a:lnTo>
                <a:lnTo>
                  <a:pt x="264274" y="100990"/>
                </a:lnTo>
                <a:lnTo>
                  <a:pt x="260762" y="118339"/>
                </a:lnTo>
                <a:lnTo>
                  <a:pt x="251191" y="132522"/>
                </a:lnTo>
                <a:lnTo>
                  <a:pt x="237008" y="142093"/>
                </a:lnTo>
                <a:lnTo>
                  <a:pt x="219659" y="145605"/>
                </a:lnTo>
                <a:lnTo>
                  <a:pt x="262318" y="145605"/>
                </a:lnTo>
                <a:lnTo>
                  <a:pt x="270271" y="136351"/>
                </a:lnTo>
                <a:lnTo>
                  <a:pt x="276290" y="125650"/>
                </a:lnTo>
                <a:lnTo>
                  <a:pt x="280101" y="113772"/>
                </a:lnTo>
                <a:lnTo>
                  <a:pt x="281431" y="100990"/>
                </a:lnTo>
                <a:lnTo>
                  <a:pt x="281431" y="66903"/>
                </a:lnTo>
                <a:close/>
              </a:path>
              <a:path w="439419" h="300989">
                <a:moveTo>
                  <a:pt x="354761" y="61429"/>
                </a:moveTo>
                <a:lnTo>
                  <a:pt x="334729" y="61874"/>
                </a:lnTo>
                <a:lnTo>
                  <a:pt x="317936" y="70459"/>
                </a:lnTo>
                <a:lnTo>
                  <a:pt x="306389" y="85179"/>
                </a:lnTo>
                <a:lnTo>
                  <a:pt x="302094" y="104025"/>
                </a:lnTo>
                <a:lnTo>
                  <a:pt x="302094" y="119227"/>
                </a:lnTo>
                <a:lnTo>
                  <a:pt x="302705" y="126505"/>
                </a:lnTo>
                <a:lnTo>
                  <a:pt x="304468" y="133394"/>
                </a:lnTo>
                <a:lnTo>
                  <a:pt x="307278" y="139798"/>
                </a:lnTo>
                <a:lnTo>
                  <a:pt x="311022" y="145605"/>
                </a:lnTo>
                <a:lnTo>
                  <a:pt x="345630" y="145605"/>
                </a:lnTo>
                <a:lnTo>
                  <a:pt x="335374" y="143528"/>
                </a:lnTo>
                <a:lnTo>
                  <a:pt x="326988" y="137869"/>
                </a:lnTo>
                <a:lnTo>
                  <a:pt x="321329" y="129483"/>
                </a:lnTo>
                <a:lnTo>
                  <a:pt x="319252" y="119227"/>
                </a:lnTo>
                <a:lnTo>
                  <a:pt x="319252" y="104025"/>
                </a:lnTo>
                <a:lnTo>
                  <a:pt x="321329" y="93771"/>
                </a:lnTo>
                <a:lnTo>
                  <a:pt x="326988" y="85390"/>
                </a:lnTo>
                <a:lnTo>
                  <a:pt x="335374" y="79735"/>
                </a:lnTo>
                <a:lnTo>
                  <a:pt x="345630" y="77660"/>
                </a:lnTo>
                <a:lnTo>
                  <a:pt x="379884" y="77660"/>
                </a:lnTo>
                <a:lnTo>
                  <a:pt x="379598" y="77127"/>
                </a:lnTo>
                <a:lnTo>
                  <a:pt x="368726" y="67117"/>
                </a:lnTo>
                <a:lnTo>
                  <a:pt x="354761" y="61429"/>
                </a:lnTo>
                <a:close/>
              </a:path>
              <a:path w="439419" h="300989">
                <a:moveTo>
                  <a:pt x="379884" y="77660"/>
                </a:moveTo>
                <a:lnTo>
                  <a:pt x="345630" y="77660"/>
                </a:lnTo>
                <a:lnTo>
                  <a:pt x="355886" y="79735"/>
                </a:lnTo>
                <a:lnTo>
                  <a:pt x="364272" y="85390"/>
                </a:lnTo>
                <a:lnTo>
                  <a:pt x="369931" y="93771"/>
                </a:lnTo>
                <a:lnTo>
                  <a:pt x="372008" y="104025"/>
                </a:lnTo>
                <a:lnTo>
                  <a:pt x="372008" y="119227"/>
                </a:lnTo>
                <a:lnTo>
                  <a:pt x="369931" y="129483"/>
                </a:lnTo>
                <a:lnTo>
                  <a:pt x="364272" y="137869"/>
                </a:lnTo>
                <a:lnTo>
                  <a:pt x="355886" y="143528"/>
                </a:lnTo>
                <a:lnTo>
                  <a:pt x="345630" y="145605"/>
                </a:lnTo>
                <a:lnTo>
                  <a:pt x="380233" y="145605"/>
                </a:lnTo>
                <a:lnTo>
                  <a:pt x="383990" y="139785"/>
                </a:lnTo>
                <a:lnTo>
                  <a:pt x="386798" y="133383"/>
                </a:lnTo>
                <a:lnTo>
                  <a:pt x="388556" y="126505"/>
                </a:lnTo>
                <a:lnTo>
                  <a:pt x="389166" y="119227"/>
                </a:lnTo>
                <a:lnTo>
                  <a:pt x="389166" y="105283"/>
                </a:lnTo>
                <a:lnTo>
                  <a:pt x="386653" y="90251"/>
                </a:lnTo>
                <a:lnTo>
                  <a:pt x="379884" y="77660"/>
                </a:lnTo>
                <a:close/>
              </a:path>
              <a:path w="439419" h="300989">
                <a:moveTo>
                  <a:pt x="221500" y="47790"/>
                </a:moveTo>
                <a:lnTo>
                  <a:pt x="217817" y="47790"/>
                </a:lnTo>
                <a:lnTo>
                  <a:pt x="214960" y="49669"/>
                </a:lnTo>
                <a:lnTo>
                  <a:pt x="205711" y="54806"/>
                </a:lnTo>
                <a:lnTo>
                  <a:pt x="195887" y="58527"/>
                </a:lnTo>
                <a:lnTo>
                  <a:pt x="185631" y="60792"/>
                </a:lnTo>
                <a:lnTo>
                  <a:pt x="175082" y="61556"/>
                </a:lnTo>
                <a:lnTo>
                  <a:pt x="264274" y="61556"/>
                </a:lnTo>
                <a:lnTo>
                  <a:pt x="253686" y="60792"/>
                </a:lnTo>
                <a:lnTo>
                  <a:pt x="243430" y="58527"/>
                </a:lnTo>
                <a:lnTo>
                  <a:pt x="233607" y="54806"/>
                </a:lnTo>
                <a:lnTo>
                  <a:pt x="224358" y="49669"/>
                </a:lnTo>
                <a:lnTo>
                  <a:pt x="221500" y="47790"/>
                </a:lnTo>
                <a:close/>
              </a:path>
              <a:path w="439419" h="300989">
                <a:moveTo>
                  <a:pt x="260351" y="16852"/>
                </a:moveTo>
                <a:lnTo>
                  <a:pt x="219659" y="16852"/>
                </a:lnTo>
                <a:lnTo>
                  <a:pt x="237008" y="20364"/>
                </a:lnTo>
                <a:lnTo>
                  <a:pt x="251191" y="29935"/>
                </a:lnTo>
                <a:lnTo>
                  <a:pt x="260762" y="44118"/>
                </a:lnTo>
                <a:lnTo>
                  <a:pt x="264266" y="61429"/>
                </a:lnTo>
                <a:lnTo>
                  <a:pt x="280952" y="61556"/>
                </a:lnTo>
                <a:lnTo>
                  <a:pt x="277257" y="41024"/>
                </a:lnTo>
                <a:lnTo>
                  <a:pt x="265666" y="21191"/>
                </a:lnTo>
                <a:lnTo>
                  <a:pt x="260351" y="16852"/>
                </a:lnTo>
                <a:close/>
              </a:path>
            </a:pathLst>
          </a:custGeom>
          <a:solidFill>
            <a:srgbClr val="193D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26"/>
          <p:cNvSpPr/>
          <p:nvPr/>
        </p:nvSpPr>
        <p:spPr>
          <a:xfrm>
            <a:off x="7283708" y="1451241"/>
            <a:ext cx="258397" cy="344170"/>
          </a:xfrm>
          <a:custGeom>
            <a:avLst/>
            <a:gdLst/>
            <a:ahLst/>
            <a:cxnLst/>
            <a:rect l="l" t="t" r="r" b="b"/>
            <a:pathLst>
              <a:path w="344170" h="344169">
                <a:moveTo>
                  <a:pt x="225717" y="269557"/>
                </a:moveTo>
                <a:lnTo>
                  <a:pt x="117894" y="269557"/>
                </a:lnTo>
                <a:lnTo>
                  <a:pt x="103494" y="272472"/>
                </a:lnTo>
                <a:lnTo>
                  <a:pt x="91725" y="280415"/>
                </a:lnTo>
                <a:lnTo>
                  <a:pt x="83786" y="292188"/>
                </a:lnTo>
                <a:lnTo>
                  <a:pt x="80873" y="306590"/>
                </a:lnTo>
                <a:lnTo>
                  <a:pt x="80873" y="323468"/>
                </a:lnTo>
                <a:lnTo>
                  <a:pt x="74587" y="323481"/>
                </a:lnTo>
                <a:lnTo>
                  <a:pt x="70091" y="327977"/>
                </a:lnTo>
                <a:lnTo>
                  <a:pt x="70091" y="339102"/>
                </a:lnTo>
                <a:lnTo>
                  <a:pt x="74599" y="343611"/>
                </a:lnTo>
                <a:lnTo>
                  <a:pt x="269011" y="343611"/>
                </a:lnTo>
                <a:lnTo>
                  <a:pt x="273519" y="339102"/>
                </a:lnTo>
                <a:lnTo>
                  <a:pt x="273519" y="327977"/>
                </a:lnTo>
                <a:lnTo>
                  <a:pt x="269024" y="323481"/>
                </a:lnTo>
                <a:lnTo>
                  <a:pt x="101003" y="323481"/>
                </a:lnTo>
                <a:lnTo>
                  <a:pt x="101003" y="297268"/>
                </a:lnTo>
                <a:lnTo>
                  <a:pt x="108572" y="289699"/>
                </a:lnTo>
                <a:lnTo>
                  <a:pt x="258143" y="289699"/>
                </a:lnTo>
                <a:lnTo>
                  <a:pt x="251880" y="280415"/>
                </a:lnTo>
                <a:lnTo>
                  <a:pt x="240111" y="272472"/>
                </a:lnTo>
                <a:lnTo>
                  <a:pt x="225717" y="269557"/>
                </a:lnTo>
                <a:close/>
              </a:path>
              <a:path w="344170" h="344169">
                <a:moveTo>
                  <a:pt x="258143" y="289699"/>
                </a:moveTo>
                <a:lnTo>
                  <a:pt x="235026" y="289699"/>
                </a:lnTo>
                <a:lnTo>
                  <a:pt x="242608" y="297268"/>
                </a:lnTo>
                <a:lnTo>
                  <a:pt x="242608" y="323481"/>
                </a:lnTo>
                <a:lnTo>
                  <a:pt x="269024" y="323481"/>
                </a:lnTo>
                <a:lnTo>
                  <a:pt x="262737" y="323468"/>
                </a:lnTo>
                <a:lnTo>
                  <a:pt x="262737" y="306590"/>
                </a:lnTo>
                <a:lnTo>
                  <a:pt x="259823" y="292188"/>
                </a:lnTo>
                <a:lnTo>
                  <a:pt x="258143" y="289699"/>
                </a:lnTo>
                <a:close/>
              </a:path>
              <a:path w="344170" h="344169">
                <a:moveTo>
                  <a:pt x="285191" y="0"/>
                </a:moveTo>
                <a:lnTo>
                  <a:pt x="58420" y="0"/>
                </a:lnTo>
                <a:lnTo>
                  <a:pt x="53911" y="4508"/>
                </a:lnTo>
                <a:lnTo>
                  <a:pt x="54007" y="20142"/>
                </a:lnTo>
                <a:lnTo>
                  <a:pt x="54165" y="24803"/>
                </a:lnTo>
                <a:lnTo>
                  <a:pt x="4508" y="24803"/>
                </a:lnTo>
                <a:lnTo>
                  <a:pt x="0" y="29311"/>
                </a:lnTo>
                <a:lnTo>
                  <a:pt x="0" y="34874"/>
                </a:lnTo>
                <a:lnTo>
                  <a:pt x="8574" y="99634"/>
                </a:lnTo>
                <a:lnTo>
                  <a:pt x="33197" y="154698"/>
                </a:lnTo>
                <a:lnTo>
                  <a:pt x="69607" y="191865"/>
                </a:lnTo>
                <a:lnTo>
                  <a:pt x="112979" y="206514"/>
                </a:lnTo>
                <a:lnTo>
                  <a:pt x="118231" y="211885"/>
                </a:lnTo>
                <a:lnTo>
                  <a:pt x="123620" y="216731"/>
                </a:lnTo>
                <a:lnTo>
                  <a:pt x="129140" y="221045"/>
                </a:lnTo>
                <a:lnTo>
                  <a:pt x="134785" y="224815"/>
                </a:lnTo>
                <a:lnTo>
                  <a:pt x="134785" y="269557"/>
                </a:lnTo>
                <a:lnTo>
                  <a:pt x="154914" y="269557"/>
                </a:lnTo>
                <a:lnTo>
                  <a:pt x="154914" y="233565"/>
                </a:lnTo>
                <a:lnTo>
                  <a:pt x="208826" y="233565"/>
                </a:lnTo>
                <a:lnTo>
                  <a:pt x="208826" y="224815"/>
                </a:lnTo>
                <a:lnTo>
                  <a:pt x="214471" y="221045"/>
                </a:lnTo>
                <a:lnTo>
                  <a:pt x="219990" y="216731"/>
                </a:lnTo>
                <a:lnTo>
                  <a:pt x="221198" y="215645"/>
                </a:lnTo>
                <a:lnTo>
                  <a:pt x="164414" y="215645"/>
                </a:lnTo>
                <a:lnTo>
                  <a:pt x="157099" y="213817"/>
                </a:lnTo>
                <a:lnTo>
                  <a:pt x="149999" y="210286"/>
                </a:lnTo>
                <a:lnTo>
                  <a:pt x="149136" y="209803"/>
                </a:lnTo>
                <a:lnTo>
                  <a:pt x="148678" y="209613"/>
                </a:lnTo>
                <a:lnTo>
                  <a:pt x="125539" y="190309"/>
                </a:lnTo>
                <a:lnTo>
                  <a:pt x="125120" y="189814"/>
                </a:lnTo>
                <a:lnTo>
                  <a:pt x="124637" y="189356"/>
                </a:lnTo>
                <a:lnTo>
                  <a:pt x="119346" y="182608"/>
                </a:lnTo>
                <a:lnTo>
                  <a:pt x="119124" y="182283"/>
                </a:lnTo>
                <a:lnTo>
                  <a:pt x="94957" y="182283"/>
                </a:lnTo>
                <a:lnTo>
                  <a:pt x="60023" y="156806"/>
                </a:lnTo>
                <a:lnTo>
                  <a:pt x="38104" y="122202"/>
                </a:lnTo>
                <a:lnTo>
                  <a:pt x="23158" y="72378"/>
                </a:lnTo>
                <a:lnTo>
                  <a:pt x="20345" y="44932"/>
                </a:lnTo>
                <a:lnTo>
                  <a:pt x="75883" y="44932"/>
                </a:lnTo>
                <a:lnTo>
                  <a:pt x="74168" y="20142"/>
                </a:lnTo>
                <a:lnTo>
                  <a:pt x="289603" y="20142"/>
                </a:lnTo>
                <a:lnTo>
                  <a:pt x="289699" y="4508"/>
                </a:lnTo>
                <a:lnTo>
                  <a:pt x="285191" y="0"/>
                </a:lnTo>
                <a:close/>
              </a:path>
              <a:path w="344170" h="344169">
                <a:moveTo>
                  <a:pt x="208826" y="233565"/>
                </a:moveTo>
                <a:lnTo>
                  <a:pt x="188696" y="233565"/>
                </a:lnTo>
                <a:lnTo>
                  <a:pt x="188696" y="269557"/>
                </a:lnTo>
                <a:lnTo>
                  <a:pt x="208826" y="269557"/>
                </a:lnTo>
                <a:lnTo>
                  <a:pt x="208826" y="233565"/>
                </a:lnTo>
                <a:close/>
              </a:path>
              <a:path w="344170" h="344169">
                <a:moveTo>
                  <a:pt x="188696" y="233565"/>
                </a:moveTo>
                <a:lnTo>
                  <a:pt x="154914" y="233565"/>
                </a:lnTo>
                <a:lnTo>
                  <a:pt x="160451" y="235026"/>
                </a:lnTo>
                <a:lnTo>
                  <a:pt x="166090" y="235788"/>
                </a:lnTo>
                <a:lnTo>
                  <a:pt x="177520" y="235788"/>
                </a:lnTo>
                <a:lnTo>
                  <a:pt x="183159" y="235026"/>
                </a:lnTo>
                <a:lnTo>
                  <a:pt x="188696" y="233565"/>
                </a:lnTo>
                <a:close/>
              </a:path>
              <a:path w="344170" h="344169">
                <a:moveTo>
                  <a:pt x="289603" y="20142"/>
                </a:moveTo>
                <a:lnTo>
                  <a:pt x="269443" y="20142"/>
                </a:lnTo>
                <a:lnTo>
                  <a:pt x="266780" y="58540"/>
                </a:lnTo>
                <a:lnTo>
                  <a:pt x="260723" y="94826"/>
                </a:lnTo>
                <a:lnTo>
                  <a:pt x="239039" y="158051"/>
                </a:lnTo>
                <a:lnTo>
                  <a:pt x="218490" y="189814"/>
                </a:lnTo>
                <a:lnTo>
                  <a:pt x="218059" y="190322"/>
                </a:lnTo>
                <a:lnTo>
                  <a:pt x="194475" y="209803"/>
                </a:lnTo>
                <a:lnTo>
                  <a:pt x="194043" y="210032"/>
                </a:lnTo>
                <a:lnTo>
                  <a:pt x="193624" y="210286"/>
                </a:lnTo>
                <a:lnTo>
                  <a:pt x="186512" y="213817"/>
                </a:lnTo>
                <a:lnTo>
                  <a:pt x="179197" y="215645"/>
                </a:lnTo>
                <a:lnTo>
                  <a:pt x="221198" y="215645"/>
                </a:lnTo>
                <a:lnTo>
                  <a:pt x="225379" y="211885"/>
                </a:lnTo>
                <a:lnTo>
                  <a:pt x="230632" y="206514"/>
                </a:lnTo>
                <a:lnTo>
                  <a:pt x="252965" y="202140"/>
                </a:lnTo>
                <a:lnTo>
                  <a:pt x="274004" y="191865"/>
                </a:lnTo>
                <a:lnTo>
                  <a:pt x="285630" y="182283"/>
                </a:lnTo>
                <a:lnTo>
                  <a:pt x="248640" y="182283"/>
                </a:lnTo>
                <a:lnTo>
                  <a:pt x="251561" y="177495"/>
                </a:lnTo>
                <a:lnTo>
                  <a:pt x="268532" y="140215"/>
                </a:lnTo>
                <a:lnTo>
                  <a:pt x="284267" y="78659"/>
                </a:lnTo>
                <a:lnTo>
                  <a:pt x="288315" y="44932"/>
                </a:lnTo>
                <a:lnTo>
                  <a:pt x="342952" y="44932"/>
                </a:lnTo>
                <a:lnTo>
                  <a:pt x="343611" y="34874"/>
                </a:lnTo>
                <a:lnTo>
                  <a:pt x="343611" y="29311"/>
                </a:lnTo>
                <a:lnTo>
                  <a:pt x="339102" y="24803"/>
                </a:lnTo>
                <a:lnTo>
                  <a:pt x="289445" y="24803"/>
                </a:lnTo>
                <a:lnTo>
                  <a:pt x="289603" y="20142"/>
                </a:lnTo>
                <a:close/>
              </a:path>
              <a:path w="344170" h="344169">
                <a:moveTo>
                  <a:pt x="75883" y="44932"/>
                </a:moveTo>
                <a:lnTo>
                  <a:pt x="55283" y="44932"/>
                </a:lnTo>
                <a:lnTo>
                  <a:pt x="59331" y="78659"/>
                </a:lnTo>
                <a:lnTo>
                  <a:pt x="75065" y="140215"/>
                </a:lnTo>
                <a:lnTo>
                  <a:pt x="92049" y="177495"/>
                </a:lnTo>
                <a:lnTo>
                  <a:pt x="94957" y="182283"/>
                </a:lnTo>
                <a:lnTo>
                  <a:pt x="119124" y="182283"/>
                </a:lnTo>
                <a:lnTo>
                  <a:pt x="114226" y="175132"/>
                </a:lnTo>
                <a:lnTo>
                  <a:pt x="109293" y="166943"/>
                </a:lnTo>
                <a:lnTo>
                  <a:pt x="104559" y="158051"/>
                </a:lnTo>
                <a:lnTo>
                  <a:pt x="92179" y="128246"/>
                </a:lnTo>
                <a:lnTo>
                  <a:pt x="82881" y="94826"/>
                </a:lnTo>
                <a:lnTo>
                  <a:pt x="76825" y="58540"/>
                </a:lnTo>
                <a:lnTo>
                  <a:pt x="75883" y="44932"/>
                </a:lnTo>
                <a:close/>
              </a:path>
              <a:path w="344170" h="344169">
                <a:moveTo>
                  <a:pt x="342952" y="44932"/>
                </a:moveTo>
                <a:lnTo>
                  <a:pt x="323265" y="44932"/>
                </a:lnTo>
                <a:lnTo>
                  <a:pt x="320452" y="72378"/>
                </a:lnTo>
                <a:lnTo>
                  <a:pt x="314486" y="98307"/>
                </a:lnTo>
                <a:lnTo>
                  <a:pt x="293649" y="143548"/>
                </a:lnTo>
                <a:lnTo>
                  <a:pt x="260945" y="176261"/>
                </a:lnTo>
                <a:lnTo>
                  <a:pt x="248640" y="182283"/>
                </a:lnTo>
                <a:lnTo>
                  <a:pt x="285630" y="182283"/>
                </a:lnTo>
                <a:lnTo>
                  <a:pt x="324633" y="128746"/>
                </a:lnTo>
                <a:lnTo>
                  <a:pt x="341435" y="68098"/>
                </a:lnTo>
                <a:lnTo>
                  <a:pt x="342952" y="44932"/>
                </a:lnTo>
                <a:close/>
              </a:path>
            </a:pathLst>
          </a:custGeom>
          <a:solidFill>
            <a:srgbClr val="193D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7"/>
          <p:cNvSpPr/>
          <p:nvPr/>
        </p:nvSpPr>
        <p:spPr>
          <a:xfrm>
            <a:off x="4448301" y="1642428"/>
            <a:ext cx="247431" cy="189865"/>
          </a:xfrm>
          <a:custGeom>
            <a:avLst/>
            <a:gdLst/>
            <a:ahLst/>
            <a:cxnLst/>
            <a:rect l="l" t="t" r="r" b="b"/>
            <a:pathLst>
              <a:path w="329564" h="189864">
                <a:moveTo>
                  <a:pt x="40906" y="58242"/>
                </a:moveTo>
                <a:lnTo>
                  <a:pt x="26352" y="58242"/>
                </a:lnTo>
                <a:lnTo>
                  <a:pt x="26352" y="189306"/>
                </a:lnTo>
                <a:lnTo>
                  <a:pt x="303034" y="189306"/>
                </a:lnTo>
                <a:lnTo>
                  <a:pt x="303034" y="174752"/>
                </a:lnTo>
                <a:lnTo>
                  <a:pt x="40906" y="174752"/>
                </a:lnTo>
                <a:lnTo>
                  <a:pt x="40906" y="58242"/>
                </a:lnTo>
                <a:close/>
              </a:path>
              <a:path w="329564" h="189864">
                <a:moveTo>
                  <a:pt x="171970" y="123774"/>
                </a:moveTo>
                <a:lnTo>
                  <a:pt x="157416" y="123774"/>
                </a:lnTo>
                <a:lnTo>
                  <a:pt x="157416" y="174752"/>
                </a:lnTo>
                <a:lnTo>
                  <a:pt x="171970" y="174752"/>
                </a:lnTo>
                <a:lnTo>
                  <a:pt x="171970" y="123774"/>
                </a:lnTo>
                <a:close/>
              </a:path>
              <a:path w="329564" h="189864">
                <a:moveTo>
                  <a:pt x="303034" y="58242"/>
                </a:moveTo>
                <a:lnTo>
                  <a:pt x="288467" y="58242"/>
                </a:lnTo>
                <a:lnTo>
                  <a:pt x="288467" y="174752"/>
                </a:lnTo>
                <a:lnTo>
                  <a:pt x="303034" y="174752"/>
                </a:lnTo>
                <a:lnTo>
                  <a:pt x="303034" y="58242"/>
                </a:lnTo>
                <a:close/>
              </a:path>
              <a:path w="329564" h="189864">
                <a:moveTo>
                  <a:pt x="171970" y="38125"/>
                </a:moveTo>
                <a:lnTo>
                  <a:pt x="157416" y="38125"/>
                </a:lnTo>
                <a:lnTo>
                  <a:pt x="157416" y="101930"/>
                </a:lnTo>
                <a:lnTo>
                  <a:pt x="171970" y="101930"/>
                </a:lnTo>
                <a:lnTo>
                  <a:pt x="171970" y="38125"/>
                </a:lnTo>
                <a:close/>
              </a:path>
              <a:path w="329564" h="189864">
                <a:moveTo>
                  <a:pt x="300253" y="0"/>
                </a:moveTo>
                <a:lnTo>
                  <a:pt x="29133" y="0"/>
                </a:lnTo>
                <a:lnTo>
                  <a:pt x="0" y="58242"/>
                </a:lnTo>
                <a:lnTo>
                  <a:pt x="147345" y="58242"/>
                </a:lnTo>
                <a:lnTo>
                  <a:pt x="154631" y="43688"/>
                </a:lnTo>
                <a:lnTo>
                  <a:pt x="23571" y="43688"/>
                </a:lnTo>
                <a:lnTo>
                  <a:pt x="38125" y="14566"/>
                </a:lnTo>
                <a:lnTo>
                  <a:pt x="307536" y="14566"/>
                </a:lnTo>
                <a:lnTo>
                  <a:pt x="300253" y="0"/>
                </a:lnTo>
                <a:close/>
              </a:path>
              <a:path w="329564" h="189864">
                <a:moveTo>
                  <a:pt x="188250" y="38125"/>
                </a:moveTo>
                <a:lnTo>
                  <a:pt x="171970" y="38125"/>
                </a:lnTo>
                <a:lnTo>
                  <a:pt x="182029" y="58242"/>
                </a:lnTo>
                <a:lnTo>
                  <a:pt x="329374" y="58242"/>
                </a:lnTo>
                <a:lnTo>
                  <a:pt x="322097" y="43688"/>
                </a:lnTo>
                <a:lnTo>
                  <a:pt x="191033" y="43688"/>
                </a:lnTo>
                <a:lnTo>
                  <a:pt x="188250" y="38125"/>
                </a:lnTo>
                <a:close/>
              </a:path>
              <a:path w="329564" h="189864">
                <a:moveTo>
                  <a:pt x="176466" y="14566"/>
                </a:moveTo>
                <a:lnTo>
                  <a:pt x="152907" y="14566"/>
                </a:lnTo>
                <a:lnTo>
                  <a:pt x="138341" y="43688"/>
                </a:lnTo>
                <a:lnTo>
                  <a:pt x="154631" y="43688"/>
                </a:lnTo>
                <a:lnTo>
                  <a:pt x="157416" y="38125"/>
                </a:lnTo>
                <a:lnTo>
                  <a:pt x="188250" y="38125"/>
                </a:lnTo>
                <a:lnTo>
                  <a:pt x="176466" y="14566"/>
                </a:lnTo>
                <a:close/>
              </a:path>
              <a:path w="329564" h="189864">
                <a:moveTo>
                  <a:pt x="307536" y="14566"/>
                </a:moveTo>
                <a:lnTo>
                  <a:pt x="291249" y="14566"/>
                </a:lnTo>
                <a:lnTo>
                  <a:pt x="305815" y="43688"/>
                </a:lnTo>
                <a:lnTo>
                  <a:pt x="322097" y="43688"/>
                </a:lnTo>
                <a:lnTo>
                  <a:pt x="307536" y="14566"/>
                </a:lnTo>
                <a:close/>
              </a:path>
            </a:pathLst>
          </a:custGeom>
          <a:solidFill>
            <a:srgbClr val="193D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8"/>
          <p:cNvSpPr/>
          <p:nvPr/>
        </p:nvSpPr>
        <p:spPr>
          <a:xfrm>
            <a:off x="4489952" y="1758921"/>
            <a:ext cx="32896" cy="14604"/>
          </a:xfrm>
          <a:custGeom>
            <a:avLst/>
            <a:gdLst/>
            <a:ahLst/>
            <a:cxnLst/>
            <a:rect l="l" t="t" r="r" b="b"/>
            <a:pathLst>
              <a:path w="43814" h="14605">
                <a:moveTo>
                  <a:pt x="0" y="0"/>
                </a:moveTo>
                <a:lnTo>
                  <a:pt x="43687" y="0"/>
                </a:lnTo>
                <a:lnTo>
                  <a:pt x="43687" y="14566"/>
                </a:lnTo>
                <a:lnTo>
                  <a:pt x="0" y="14566"/>
                </a:lnTo>
                <a:lnTo>
                  <a:pt x="0" y="0"/>
                </a:lnTo>
                <a:close/>
              </a:path>
            </a:pathLst>
          </a:custGeom>
          <a:solidFill>
            <a:srgbClr val="193D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9"/>
          <p:cNvSpPr/>
          <p:nvPr/>
        </p:nvSpPr>
        <p:spPr>
          <a:xfrm>
            <a:off x="4489952" y="1788055"/>
            <a:ext cx="32896" cy="14604"/>
          </a:xfrm>
          <a:custGeom>
            <a:avLst/>
            <a:gdLst/>
            <a:ahLst/>
            <a:cxnLst/>
            <a:rect l="l" t="t" r="r" b="b"/>
            <a:pathLst>
              <a:path w="43814" h="14605">
                <a:moveTo>
                  <a:pt x="0" y="0"/>
                </a:moveTo>
                <a:lnTo>
                  <a:pt x="43687" y="0"/>
                </a:lnTo>
                <a:lnTo>
                  <a:pt x="43687" y="14566"/>
                </a:lnTo>
                <a:lnTo>
                  <a:pt x="0" y="14566"/>
                </a:lnTo>
                <a:lnTo>
                  <a:pt x="0" y="0"/>
                </a:lnTo>
                <a:close/>
              </a:path>
            </a:pathLst>
          </a:custGeom>
          <a:solidFill>
            <a:srgbClr val="193D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0"/>
          <p:cNvSpPr/>
          <p:nvPr/>
        </p:nvSpPr>
        <p:spPr>
          <a:xfrm>
            <a:off x="4533679" y="1788055"/>
            <a:ext cx="1096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0" y="0"/>
                </a:moveTo>
                <a:lnTo>
                  <a:pt x="14566" y="0"/>
                </a:lnTo>
                <a:lnTo>
                  <a:pt x="14566" y="14566"/>
                </a:lnTo>
                <a:lnTo>
                  <a:pt x="0" y="14566"/>
                </a:lnTo>
                <a:lnTo>
                  <a:pt x="0" y="0"/>
                </a:lnTo>
                <a:close/>
              </a:path>
            </a:pathLst>
          </a:custGeom>
          <a:solidFill>
            <a:srgbClr val="193D6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31"/>
          <p:cNvSpPr/>
          <p:nvPr/>
        </p:nvSpPr>
        <p:spPr>
          <a:xfrm>
            <a:off x="4402478" y="1380310"/>
            <a:ext cx="338938" cy="269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2" name="Picture 6" descr="mobile growth with MyFitnessP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07740"/>
            <a:ext cx="2987824" cy="167435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83568" y="5579948"/>
            <a:ext cx="272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Мобильные приложения</a:t>
            </a:r>
            <a:endParaRPr lang="ru-RU" b="1" dirty="0"/>
          </a:p>
        </p:txBody>
      </p:sp>
      <p:pic>
        <p:nvPicPr>
          <p:cNvPr id="24" name="Picture 8" descr="One-size-fits-all gamification is not enough to improve patient outcomes -  Med-Tech Innovation | Latest news for the medical device indust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851756"/>
            <a:ext cx="2520280" cy="115932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876256" y="5507940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Челенджи 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91880" y="5147900"/>
            <a:ext cx="231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Носимые технологии</a:t>
            </a:r>
            <a:endParaRPr lang="ru-RU" b="1" dirty="0"/>
          </a:p>
        </p:txBody>
      </p:sp>
      <p:pic>
        <p:nvPicPr>
          <p:cNvPr id="18434" name="Picture 2" descr="Началась регистрация всероссийских команд для участия в проекте &quot;Человек  идущий&quot;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79748"/>
            <a:ext cx="2123728" cy="159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izon365.ru/img/Bizon_screen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312368" cy="2639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5949280"/>
            <a:ext cx="5160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15 минут + тестирование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88640"/>
            <a:ext cx="4186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КУРС ЗДОРОВЬЯ</a:t>
            </a:r>
            <a:endParaRPr lang="ru-RU" sz="4400" b="1" dirty="0"/>
          </a:p>
        </p:txBody>
      </p:sp>
      <p:pic>
        <p:nvPicPr>
          <p:cNvPr id="16388" name="Picture 4" descr="Школа акробатики для взрослых и детей. Секция паркура и спортивной  гимнас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3024336" cy="3177468"/>
          </a:xfrm>
          <a:prstGeom prst="rect">
            <a:avLst/>
          </a:prstGeom>
          <a:noFill/>
        </p:spPr>
      </p:pic>
      <p:pic>
        <p:nvPicPr>
          <p:cNvPr id="16390" name="Picture 6" descr="Фитнес Диетология - Вебинар Оксаны Оробе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2433607" cy="432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31"/>
          <p:cNvGraphicFramePr>
            <a:graphicFrameLocks noGrp="1"/>
          </p:cNvGraphicFramePr>
          <p:nvPr/>
        </p:nvGraphicFramePr>
        <p:xfrm>
          <a:off x="1619672" y="908720"/>
          <a:ext cx="6408736" cy="5650451"/>
        </p:xfrm>
        <a:graphic>
          <a:graphicData uri="http://schemas.openxmlformats.org/drawingml/2006/table">
            <a:tbl>
              <a:tblPr firstRow="1"/>
              <a:tblGrid>
                <a:gridCol w="3600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01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213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923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№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п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п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/>
                        <a:cs typeface="Microsoft YaHei"/>
                      </a:endParaRP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Фамилия, имя</a:t>
                      </a: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Возраст, лет</a:t>
                      </a: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Пол</a:t>
                      </a: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Физические резервы, %</a:t>
                      </a: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Психические резервы, %</a:t>
                      </a: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Адаптационные резервы, %</a:t>
                      </a: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Функциональныерезервы организма , %</a:t>
                      </a:r>
                    </a:p>
                  </a:txBody>
                  <a:tcPr marL="12290" marR="12290" marT="12289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Л_в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10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мужской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66.1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85.1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80.2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М_а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54.9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85.1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92.3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73.5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Г_в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10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мужской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51.3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84.3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71.6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Б_а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52.8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78.5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93.2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70.8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К_а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75.4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90.7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70.1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З_а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49.3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81.8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69.7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Л_я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85.9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68.5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С_а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45.3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90.7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92.6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68.3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Г_ая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51.8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71.1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92.9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67.9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Т_а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47.8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66.1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63.3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З_а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38.6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85.9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61.3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Г_о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49.1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52.9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60.3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О_а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53.4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49.8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91.4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60.3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10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И_а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45.8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55.9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59.7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К_а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45.1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58.9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58.8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З_а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51.5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72.8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50.4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56.6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Р_а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мужской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31.8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84.3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87.9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54.8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С_а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35.8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50.8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89.8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51.1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Д_о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36.5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87.2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50.6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20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П_а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10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23.5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93.1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25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С_а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21.8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90.7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91.9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44.3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П_а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мужской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23.2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72.8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84.6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43.6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И_а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21.4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77.7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94.2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42.7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Х_а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21.7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58.9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86.6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40.2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Л_в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35.9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70.3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24.2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К_а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40.9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9.8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84.3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21.6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А_к 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женский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44.9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8.1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92.4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Microsoft YaHei"/>
                          <a:cs typeface="Microsoft YaHei"/>
                        </a:rPr>
                        <a:t>19.2</a:t>
                      </a:r>
                    </a:p>
                  </a:txBody>
                  <a:tcPr marL="12290" marR="12290" marT="12289" marB="0" anchor="b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5856" y="188640"/>
            <a:ext cx="272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СТАТИСТИКА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yuri\Мои документы\Загрузки\Скриншот 2019-03-20 14_41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355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643063"/>
            <a:ext cx="2430463" cy="24336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9459" name="Picture 2" descr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071938"/>
            <a:ext cx="2619375" cy="2127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9460" name="Picture 3" descr="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785938"/>
            <a:ext cx="2362200" cy="2362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9461" name="Picture 4" descr="im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143375"/>
            <a:ext cx="1890712" cy="17827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9462" name="Picture 5" descr="imag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785938"/>
            <a:ext cx="2473325" cy="23447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9463" name="Picture 6" descr="imag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4214813"/>
            <a:ext cx="1476375" cy="15271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9464" name="Rectangle 7"/>
          <p:cNvSpPr>
            <a:spLocks/>
          </p:cNvSpPr>
          <p:nvPr/>
        </p:nvSpPr>
        <p:spPr bwMode="auto">
          <a:xfrm>
            <a:off x="785813" y="6072188"/>
            <a:ext cx="7913687" cy="7461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41500" tIns="41500" rIns="41500" bIns="41500">
            <a:spAutoFit/>
          </a:bodyPr>
          <a:lstStyle/>
          <a:p>
            <a:pPr algn="ctr" defTabSz="828675"/>
            <a:r>
              <a:rPr lang="ru-RU" sz="2500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АПК Фитнес Тест   настраивается на приемлемый для клуба набор тестов для оценки физической подготовленности </a:t>
            </a: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0" y="14287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Стандартный минимально-достаточный набор упражнений для оценки физической подготовленности позволяет тренеру выявить нарушения тонуса основных групп  мышц, осанки и координации. </a:t>
            </a:r>
          </a:p>
          <a:p>
            <a:pPr algn="ctr"/>
            <a:r>
              <a:rPr lang="ru-RU"/>
              <a:t>Полученная информация используется для автоматизированного подбора индивидуальных фитнес программ 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851920" y="404664"/>
          <a:ext cx="5148064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032"/>
                <a:gridCol w="2535032"/>
              </a:tblGrid>
              <a:tr h="1539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dirty="0" err="1" smtClean="0">
                          <a:solidFill>
                            <a:schemeClr val="tx1"/>
                          </a:solidFill>
                        </a:rPr>
                        <a:t>Баландин</a:t>
                      </a:r>
                      <a:r>
                        <a:rPr lang="ru-RU" sz="2200" b="1" u="none" dirty="0" smtClean="0">
                          <a:solidFill>
                            <a:schemeClr val="tx1"/>
                          </a:solidFill>
                        </a:rPr>
                        <a:t> Михаил Юрьевич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u="none" dirty="0" smtClean="0">
                          <a:solidFill>
                            <a:schemeClr val="tx1"/>
                          </a:solidFill>
                        </a:rPr>
                        <a:t>Центр спортивных технологий </a:t>
                      </a:r>
                      <a:r>
                        <a:rPr lang="ru-RU" sz="2200" b="1" u="none" dirty="0" err="1" smtClean="0">
                          <a:solidFill>
                            <a:schemeClr val="tx1"/>
                          </a:solidFill>
                        </a:rPr>
                        <a:t>Москомспорта</a:t>
                      </a:r>
                      <a:endParaRPr lang="ru-RU" sz="22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449117">
                <a:tc gridSpan="2">
                  <a:txBody>
                    <a:bodyPr/>
                    <a:lstStyle/>
                    <a:p>
                      <a:endParaRPr lang="ru-RU" sz="22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sz="22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763859">
                <a:tc>
                  <a:txBody>
                    <a:bodyPr/>
                    <a:lstStyle/>
                    <a:p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</a:rPr>
                        <a:t>Баландин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</a:rPr>
                        <a:t> Юрий Павлович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Инновационное предприятие «Индивидуальная диета»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Ппрограммный комплекс Индивидуальная диета 5.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849888"/>
            <a:ext cx="1008112" cy="10081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1196752"/>
            <a:ext cx="118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62626"/>
                </a:solidFill>
                <a:latin typeface="+mj-lt"/>
                <a:cs typeface="Arial" pitchFamily="34" charset="0"/>
              </a:rPr>
              <a:t>M</a:t>
            </a:r>
            <a:r>
              <a:rPr lang="ru-RU" b="1" dirty="0">
                <a:solidFill>
                  <a:srgbClr val="262626"/>
                </a:solidFill>
                <a:latin typeface="+mj-lt"/>
                <a:cs typeface="Arial" pitchFamily="34" charset="0"/>
              </a:rPr>
              <a:t>ydiet_ru</a:t>
            </a:r>
          </a:p>
        </p:txBody>
      </p:sp>
      <p:pic>
        <p:nvPicPr>
          <p:cNvPr id="10" name="Picture 4" descr="Картинки по запросу &quot;картинки инстагра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732387" cy="732387"/>
          </a:xfrm>
          <a:prstGeom prst="rect">
            <a:avLst/>
          </a:prstGeom>
          <a:noFill/>
        </p:spPr>
      </p:pic>
      <p:sp>
        <p:nvSpPr>
          <p:cNvPr id="1031" name="AutoShape 7" descr="Картинки по запросу &quot;значок сай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AutoShape 9" descr="Картинки по запросу &quot;значок сай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7" name="Picture 13" descr="Картинки по запросу &quot;значок сайт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500" y="2054419"/>
            <a:ext cx="721328" cy="72132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80796" y="2261265"/>
            <a:ext cx="25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https://www.breath.ru/</a:t>
            </a:r>
            <a:endParaRPr lang="ru-RU" b="1" dirty="0"/>
          </a:p>
        </p:txBody>
      </p:sp>
      <p:pic>
        <p:nvPicPr>
          <p:cNvPr id="16" name="Picture 13" descr="Картинки по запросу &quot;значок сайт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55" y="2984584"/>
            <a:ext cx="721328" cy="7213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117235" y="3165154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https://mydiet.ru/</a:t>
            </a:r>
            <a:endParaRPr lang="ru-RU" b="1" dirty="0"/>
          </a:p>
        </p:txBody>
      </p:sp>
      <p:pic>
        <p:nvPicPr>
          <p:cNvPr id="1041" name="Picture 17" descr="https://www.ixbt.com/img/n1/news/2019/1/4/Create-Gmail-Account_lar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951" y="3878610"/>
            <a:ext cx="760427" cy="5524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115616" y="4005064"/>
            <a:ext cx="263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balandinm</a:t>
            </a:r>
            <a:r>
              <a:rPr lang="ru-RU" b="1" dirty="0"/>
              <a:t>87</a:t>
            </a:r>
            <a:r>
              <a:rPr lang="en-US" b="1" dirty="0"/>
              <a:t>@</a:t>
            </a:r>
            <a:r>
              <a:rPr lang="en-US" b="1" dirty="0" err="1"/>
              <a:t>gmail.com</a:t>
            </a:r>
            <a:endParaRPr lang="en-US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602128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Инновационные технологии в области </a:t>
            </a:r>
            <a:r>
              <a:rPr lang="ru-RU" b="1" i="1" dirty="0" err="1" smtClean="0"/>
              <a:t>здоровьесбережения</a:t>
            </a:r>
            <a:endParaRPr lang="ru-RU" i="1" dirty="0"/>
          </a:p>
        </p:txBody>
      </p:sp>
      <p:pic>
        <p:nvPicPr>
          <p:cNvPr id="2" name="Picture 2" descr="телефон, телефонная трубка бесплатно значок из Cheat Sheet icons">
            <a:extLst>
              <a:ext uri="{FF2B5EF4-FFF2-40B4-BE49-F238E27FC236}">
                <a16:creationId xmlns:a16="http://schemas.microsoft.com/office/drawing/2014/main" xmlns="" id="{42CF4AA8-4B84-480B-BC66-9DFBA550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7504" y="908720"/>
            <a:ext cx="3600400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C15654-17E3-4B34-9DF8-12A28FFE502C}"/>
              </a:ext>
            </a:extLst>
          </p:cNvPr>
          <p:cNvSpPr txBox="1"/>
          <p:nvPr/>
        </p:nvSpPr>
        <p:spPr>
          <a:xfrm>
            <a:off x="4932040" y="2348880"/>
            <a:ext cx="3666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8(985)368-45-90</a:t>
            </a:r>
            <a:endParaRPr lang="ru-RU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C15654-17E3-4B34-9DF8-12A28FFE502C}"/>
              </a:ext>
            </a:extLst>
          </p:cNvPr>
          <p:cNvSpPr txBox="1"/>
          <p:nvPr/>
        </p:nvSpPr>
        <p:spPr>
          <a:xfrm>
            <a:off x="4788024" y="5301208"/>
            <a:ext cx="352211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8(910) 642 – 56 - 92</a:t>
            </a:r>
            <a:endParaRPr lang="ru-RU" sz="3200" b="1" dirty="0"/>
          </a:p>
        </p:txBody>
      </p:sp>
      <p:pic>
        <p:nvPicPr>
          <p:cNvPr id="21" name="Picture 2" descr="телефон, телефонная трубка бесплатно значок из Cheat Sheet icons">
            <a:extLst>
              <a:ext uri="{FF2B5EF4-FFF2-40B4-BE49-F238E27FC236}">
                <a16:creationId xmlns:a16="http://schemas.microsoft.com/office/drawing/2014/main" xmlns="" id="{42CF4AA8-4B84-480B-BC66-9DFBA550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0120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7991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+mj-lt"/>
              </a:rPr>
              <a:t>КОНЦЕПЦИЯ КАБИНЕТА</a:t>
            </a:r>
            <a:endParaRPr lang="ru-RU" sz="3200" b="1" dirty="0">
              <a:latin typeface="+mj-lt"/>
            </a:endParaRPr>
          </a:p>
        </p:txBody>
      </p:sp>
      <p:pic>
        <p:nvPicPr>
          <p:cNvPr id="19459" name="Picture 5" descr="IMG_36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981075"/>
            <a:ext cx="42116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IMG_3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437063"/>
            <a:ext cx="2663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IMG_36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37063"/>
            <a:ext cx="2843212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IMG_36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3175" y="4437063"/>
            <a:ext cx="26114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2018-02-24_11-30-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340768"/>
            <a:ext cx="414109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8585" y="260648"/>
            <a:ext cx="1075319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ЦИФРОВАЯ НУТРИЦИОЛОГИЯ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1148409" cy="44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Анализ биоимпеданс в санатории &amp;quot;Юность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2327758" cy="252028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2195736" y="3356992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1562100"/>
            <a:ext cx="1200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779912" y="3284984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80728"/>
            <a:ext cx="31323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5292080" y="3284984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005064"/>
            <a:ext cx="31654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ПРОГРАММНЫЙ КОМПЛЕКС ИНДИВИДУАЛЬНАЯ ДИЕТА 5.0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 школьных столовых к школьным кафе. Новое меню и диз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456384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4101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ПРИВЫЧНЫЙ РАЦИОНА ПАЦИЕНТА</a:t>
            </a:r>
            <a:endParaRPr lang="ru-RU" sz="20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261973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56176" y="26064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РЕЖИМ</a:t>
            </a:r>
            <a:endParaRPr lang="ru-RU" sz="2400" b="1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923928" y="1484784"/>
            <a:ext cx="1440160" cy="9361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707904" y="2780928"/>
            <a:ext cx="18722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Skin Diet: Get Clear &amp; Healthy Skin Fore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960441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19672" y="3501008"/>
            <a:ext cx="198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ПРЕДПОЧТЕНИЯ</a:t>
            </a:r>
            <a:endParaRPr lang="ru-RU" sz="2000" b="1" dirty="0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959932" y="4689140"/>
            <a:ext cx="18722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 descr="Правильное питание на дом: идеальный рацион на вашей кух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2579391" cy="257939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508104" y="3356992"/>
            <a:ext cx="3078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ПЕРСОНАЛЬНЫЙ РАЦИОН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6381328"/>
            <a:ext cx="3391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ГОТОВНОСТЬ </a:t>
            </a:r>
            <a:r>
              <a:rPr lang="ru-RU" sz="2000" b="1" dirty="0" smtClean="0">
                <a:solidFill>
                  <a:srgbClr val="FF0000"/>
                </a:solidFill>
              </a:rPr>
              <a:t>К ПЕРЕМЕНАМ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4880"/>
            <a:ext cx="561662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ПЕРСОНАЛИЗАЦИЯ 1.0 </a:t>
            </a:r>
          </a:p>
          <a:p>
            <a:r>
              <a:rPr lang="ru-RU" dirty="0" smtClean="0"/>
              <a:t>•Вегетарианство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Веганство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Халяль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Кашрут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 err="1" smtClean="0"/>
              <a:t>Кето</a:t>
            </a:r>
            <a:r>
              <a:rPr lang="ru-RU" dirty="0" smtClean="0"/>
              <a:t>, </a:t>
            </a:r>
            <a:r>
              <a:rPr lang="ru-RU" dirty="0" err="1" smtClean="0"/>
              <a:t>Палео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ЕРСОНАЛИЗАЦИЯ ПИТАНИ 2.0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smtClean="0"/>
              <a:t>Фенотип</a:t>
            </a:r>
          </a:p>
          <a:p>
            <a:r>
              <a:rPr lang="ru-RU" dirty="0" smtClean="0"/>
              <a:t>- Генотип</a:t>
            </a:r>
          </a:p>
          <a:p>
            <a:r>
              <a:rPr lang="ru-RU" dirty="0" smtClean="0"/>
              <a:t>- Окружающая среда</a:t>
            </a:r>
          </a:p>
          <a:p>
            <a:r>
              <a:rPr lang="ru-RU" dirty="0" smtClean="0"/>
              <a:t>- Культура питания</a:t>
            </a:r>
          </a:p>
          <a:p>
            <a:r>
              <a:rPr lang="ru-RU" dirty="0" smtClean="0"/>
              <a:t>- Состояние здоровья и активность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Биопсихосоциальные</a:t>
            </a:r>
            <a:r>
              <a:rPr lang="ru-RU" dirty="0" smtClean="0"/>
              <a:t> аспекты</a:t>
            </a:r>
          </a:p>
          <a:p>
            <a:r>
              <a:rPr lang="ru-RU" dirty="0" smtClean="0"/>
              <a:t>- Непрерывный мониторинг </a:t>
            </a:r>
            <a:r>
              <a:rPr lang="ru-RU" dirty="0" err="1" smtClean="0"/>
              <a:t>биомаркеров</a:t>
            </a: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ПЕРСОНАЛИЗАЦИЯ ПИТАНИЯ 3.0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Современные </a:t>
            </a:r>
            <a:r>
              <a:rPr lang="en-US" dirty="0" smtClean="0" bmk="_GoBack">
                <a:latin typeface="Calibri" pitchFamily="34" charset="0"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en-US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решения, позволяющие учитывать большой объем данных для генерации персонального рациона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Вегетарианство: быть или не быть - Правила питания - Питание - MEN&amp;#39;s 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2446445" cy="1835729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25144"/>
            <a:ext cx="2856410" cy="182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Программы комплексного обследования организма в клинике ЦКБ Р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3782545" cy="2520280"/>
          </a:xfrm>
          <a:prstGeom prst="rect">
            <a:avLst/>
          </a:prstGeom>
          <a:noFill/>
        </p:spPr>
      </p:pic>
      <p:sp>
        <p:nvSpPr>
          <p:cNvPr id="9" name="Выгнутая вправо стрелка 8"/>
          <p:cNvSpPr/>
          <p:nvPr/>
        </p:nvSpPr>
        <p:spPr>
          <a:xfrm rot="10576043" flipV="1">
            <a:off x="5473539" y="4302727"/>
            <a:ext cx="333751" cy="11611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ГЛАВНОЕ В РЕКОМЕНДУЕМОМ РАЦИОНЕ, ЧТОБЫ КОНСУЛЬТИРУЕМЫЙ ЕГО ИСПОЛЬЗОВАЛ!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355976" y="1412776"/>
            <a:ext cx="378618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b="1" dirty="0">
                <a:latin typeface="Arial" charset="0"/>
              </a:rPr>
              <a:t> </a:t>
            </a:r>
            <a:r>
              <a:rPr lang="ru-RU" sz="2000" b="1" dirty="0">
                <a:latin typeface="Arial" charset="0"/>
              </a:rPr>
              <a:t>физические резервы</a:t>
            </a:r>
            <a:r>
              <a:rPr lang="en-US" sz="2000" b="1" dirty="0">
                <a:latin typeface="Arial" charset="0"/>
              </a:rPr>
              <a:t> </a:t>
            </a:r>
            <a:r>
              <a:rPr lang="ru-RU" dirty="0">
                <a:latin typeface="Arial" charset="0"/>
              </a:rPr>
              <a:t>аэробная работоспособность, функциональные резервы ЦНС</a:t>
            </a:r>
            <a:endParaRPr lang="ru-RU" b="1" dirty="0">
              <a:latin typeface="Arial" charset="0"/>
            </a:endParaRPr>
          </a:p>
          <a:p>
            <a:pPr algn="ctr"/>
            <a:r>
              <a:rPr lang="ru-RU" b="1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95936" y="2714426"/>
            <a:ext cx="42227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b="1" dirty="0">
                <a:latin typeface="Arial" charset="0"/>
              </a:rPr>
              <a:t> </a:t>
            </a:r>
            <a:r>
              <a:rPr lang="ru-RU" sz="2000" b="1" dirty="0">
                <a:latin typeface="Arial" charset="0"/>
              </a:rPr>
              <a:t>психические резервы</a:t>
            </a:r>
          </a:p>
          <a:p>
            <a:pPr algn="ctr"/>
            <a:r>
              <a:rPr lang="ru-RU" dirty="0">
                <a:latin typeface="Arial" charset="0"/>
              </a:rPr>
              <a:t>(тревожность,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 эмоциональная стабильность, </a:t>
            </a:r>
            <a:r>
              <a:rPr lang="ru-RU" dirty="0" err="1">
                <a:latin typeface="Arial" charset="0"/>
              </a:rPr>
              <a:t>стрессоустойчивость</a:t>
            </a:r>
            <a:r>
              <a:rPr lang="ru-RU" dirty="0">
                <a:latin typeface="Arial" charset="0"/>
              </a:rPr>
              <a:t>)</a:t>
            </a:r>
            <a:r>
              <a:rPr lang="ru-RU" b="1" dirty="0">
                <a:latin typeface="Arial" charset="0"/>
              </a:rPr>
              <a:t>;</a:t>
            </a:r>
          </a:p>
          <a:p>
            <a:pPr algn="ctr"/>
            <a:r>
              <a:rPr lang="ru-RU" b="1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851921" y="4293096"/>
            <a:ext cx="51125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b="1" dirty="0">
                <a:latin typeface="Arial" charset="0"/>
              </a:rPr>
              <a:t> </a:t>
            </a:r>
            <a:r>
              <a:rPr lang="ru-RU" sz="2000" b="1" dirty="0">
                <a:latin typeface="Arial" charset="0"/>
              </a:rPr>
              <a:t>адаптационные резервы</a:t>
            </a:r>
            <a:endParaRPr lang="en-US" sz="2000" b="1" dirty="0">
              <a:latin typeface="Arial" charset="0"/>
            </a:endParaRPr>
          </a:p>
          <a:p>
            <a:pPr algn="ctr"/>
            <a:r>
              <a:rPr lang="ru-RU" dirty="0" err="1" smtClean="0">
                <a:latin typeface="Arial" charset="0"/>
              </a:rPr>
              <a:t>Резистентность</a:t>
            </a:r>
            <a:r>
              <a:rPr lang="ru-RU" dirty="0" smtClean="0">
                <a:latin typeface="Arial" charset="0"/>
              </a:rPr>
              <a:t> (сопротивляемость</a:t>
            </a:r>
            <a:r>
              <a:rPr lang="en-US" dirty="0">
                <a:latin typeface="Arial" charset="0"/>
              </a:rPr>
              <a:t>)</a:t>
            </a:r>
            <a:r>
              <a:rPr lang="ru-RU" dirty="0">
                <a:latin typeface="Arial" charset="0"/>
              </a:rPr>
              <a:t>  организма</a:t>
            </a:r>
            <a:r>
              <a:rPr lang="en-US" dirty="0" smtClean="0">
                <a:latin typeface="Arial" charset="0"/>
              </a:rPr>
              <a:t>,</a:t>
            </a:r>
            <a:r>
              <a:rPr lang="ru-RU" dirty="0" smtClean="0">
                <a:latin typeface="Arial" charset="0"/>
              </a:rPr>
              <a:t> нейроэндокринное </a:t>
            </a:r>
            <a:r>
              <a:rPr lang="ru-RU" dirty="0">
                <a:latin typeface="Arial" charset="0"/>
              </a:rPr>
              <a:t>звено </a:t>
            </a:r>
            <a:r>
              <a:rPr lang="ru-RU" dirty="0" smtClean="0">
                <a:latin typeface="Arial" charset="0"/>
              </a:rPr>
              <a:t>адаптации; активность </a:t>
            </a:r>
            <a:r>
              <a:rPr lang="ru-RU" dirty="0">
                <a:latin typeface="Arial" charset="0"/>
              </a:rPr>
              <a:t>регуляторных систем</a:t>
            </a:r>
          </a:p>
        </p:txBody>
      </p:sp>
      <p:pic>
        <p:nvPicPr>
          <p:cNvPr id="7" name="Picture 2" descr="D:\YandexDisk\Скриншоты\2017-07-21_08-44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327" y="127275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514" y="1344191"/>
            <a:ext cx="11668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364" y="2708920"/>
            <a:ext cx="1276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D:\YandexDisk\Скриншоты\2017-10-13_14-48-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1364" y="4355009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23728" y="116632"/>
            <a:ext cx="5724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СТРУКТУРА ОЦЕНКИ ФУНКЦИОНАЛЬНЫХ РЕЗЕРВОВ </a:t>
            </a:r>
            <a:endParaRPr lang="ru-RU" sz="2800" b="1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949280"/>
            <a:ext cx="3528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АПК «</a:t>
            </a:r>
            <a:r>
              <a:rPr lang="en-US" sz="3200" b="1" dirty="0" err="1" smtClean="0"/>
              <a:t>Valeometer</a:t>
            </a:r>
            <a:r>
              <a:rPr lang="ru-RU" sz="3200" b="1" dirty="0" smtClean="0"/>
              <a:t>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32440" cy="615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476375" y="1196975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Оборудование для измерения антропометрических и функциональных данных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hepresentation.ru/img/tmb/2/182442/48cf8e3b8fa8e7e9578a544c54a6d38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264363" cy="2448272"/>
          </a:xfrm>
          <a:prstGeom prst="rect">
            <a:avLst/>
          </a:prstGeom>
          <a:noFill/>
        </p:spPr>
      </p:pic>
      <p:sp>
        <p:nvSpPr>
          <p:cNvPr id="20484" name="AutoShape 4" descr="Цветовой тест Люш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Цветовой тест Люш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Тест Люшера. Сохраните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672408" cy="22892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836712"/>
            <a:ext cx="276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ЦВЕТОВОЙ ТЕСТ ЛЮШЕРА</a:t>
            </a:r>
            <a:endParaRPr lang="ru-RU" b="1" dirty="0"/>
          </a:p>
        </p:txBody>
      </p:sp>
      <p:pic>
        <p:nvPicPr>
          <p:cNvPr id="20490" name="Picture 10" descr="Kardi.Ru - Контроль Вашего Сердца 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600400" cy="27003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03648" y="188640"/>
            <a:ext cx="6624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МЕТОДЫ ОЦЕНКИ ФУНКЦИОНАЛЬНЫХ ДАННЫХ </a:t>
            </a:r>
            <a:endParaRPr lang="ru-RU" sz="24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4012760" cy="2375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0327" y="3635732"/>
            <a:ext cx="374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ЗРИТЕЛЬНО – МОТОРНАЯ РЕАКЦИЯ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547</Words>
  <Application>Microsoft Office PowerPoint</Application>
  <PresentationFormat>Экран (4:3)</PresentationFormat>
  <Paragraphs>314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КАБИНЕТ ЗДОРОВОГО СТУДЕНТА</vt:lpstr>
      <vt:lpstr>Слайд 2</vt:lpstr>
      <vt:lpstr>Слайд 3</vt:lpstr>
      <vt:lpstr>ЦИФРОВАЯ НУТРИЦИОЛОГИЯ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ЗДОРОВОГО СТУДЕНТА</dc:title>
  <dc:creator>Михаил</dc:creator>
  <cp:lastModifiedBy>Михаил</cp:lastModifiedBy>
  <cp:revision>8</cp:revision>
  <dcterms:created xsi:type="dcterms:W3CDTF">2022-05-13T04:49:32Z</dcterms:created>
  <dcterms:modified xsi:type="dcterms:W3CDTF">2022-05-13T07:11:26Z</dcterms:modified>
</cp:coreProperties>
</file>